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0" r:id="rId2"/>
    <p:sldId id="272" r:id="rId3"/>
    <p:sldId id="265" r:id="rId4"/>
    <p:sldId id="273" r:id="rId5"/>
    <p:sldId id="264" r:id="rId6"/>
    <p:sldId id="275" r:id="rId7"/>
    <p:sldId id="274" r:id="rId8"/>
    <p:sldId id="269" r:id="rId9"/>
    <p:sldId id="276" r:id="rId10"/>
    <p:sldId id="277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23.11.2020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214290"/>
            <a:ext cx="8643998" cy="6286544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 w="12700">
            <a:solidFill>
              <a:schemeClr val="tx1"/>
            </a:solidFill>
            <a:prstDash val="sysDot"/>
          </a:ln>
        </p:spPr>
        <p:txBody>
          <a:bodyPr>
            <a:normAutofit fontScale="62500" lnSpcReduction="20000"/>
          </a:bodyPr>
          <a:lstStyle/>
          <a:p>
            <a:pPr algn="ctr">
              <a:buNone/>
            </a:pPr>
            <a:r>
              <a:rPr lang="ru-RU" b="1" dirty="0" smtClean="0"/>
              <a:t>Министерство просвещения Российской Федерации</a:t>
            </a:r>
            <a:endParaRPr lang="ru-RU" dirty="0" smtClean="0"/>
          </a:p>
          <a:p>
            <a:pPr algn="ctr">
              <a:buNone/>
            </a:pPr>
            <a:r>
              <a:rPr lang="ru-RU" b="1" dirty="0" smtClean="0"/>
              <a:t>Департамент образования и науки Курганской области</a:t>
            </a:r>
            <a:endParaRPr lang="ru-RU" dirty="0" smtClean="0"/>
          </a:p>
          <a:p>
            <a:pPr>
              <a:buNone/>
            </a:pPr>
            <a:r>
              <a:rPr lang="ru-RU" b="1" i="1" dirty="0" smtClean="0"/>
              <a:t> </a:t>
            </a:r>
            <a:endParaRPr lang="ru-RU" dirty="0" smtClean="0">
              <a:solidFill>
                <a:srgbClr val="0070C0"/>
              </a:solidFill>
            </a:endParaRPr>
          </a:p>
          <a:p>
            <a:pPr algn="ctr">
              <a:buNone/>
            </a:pPr>
            <a:r>
              <a:rPr lang="ru-RU" sz="3800" b="1" i="1" dirty="0" smtClean="0">
                <a:solidFill>
                  <a:srgbClr val="0070C0"/>
                </a:solidFill>
              </a:rPr>
              <a:t>Региональный конкурс </a:t>
            </a:r>
          </a:p>
          <a:p>
            <a:pPr algn="ctr">
              <a:buNone/>
            </a:pPr>
            <a:r>
              <a:rPr lang="ru-RU" sz="3800" b="1" i="1" dirty="0" smtClean="0">
                <a:solidFill>
                  <a:srgbClr val="0070C0"/>
                </a:solidFill>
              </a:rPr>
              <a:t>на знание государственных и региональных</a:t>
            </a:r>
            <a:endParaRPr lang="ru-RU" sz="3800" dirty="0" smtClean="0">
              <a:solidFill>
                <a:srgbClr val="0070C0"/>
              </a:solidFill>
            </a:endParaRPr>
          </a:p>
          <a:p>
            <a:pPr algn="ctr">
              <a:buNone/>
            </a:pPr>
            <a:r>
              <a:rPr lang="ru-RU" sz="3800" b="1" i="1" dirty="0" smtClean="0">
                <a:solidFill>
                  <a:srgbClr val="0070C0"/>
                </a:solidFill>
              </a:rPr>
              <a:t>символов и атрибутов Российской Федерации</a:t>
            </a:r>
            <a:endParaRPr lang="ru-RU" sz="3800" dirty="0" smtClean="0">
              <a:solidFill>
                <a:srgbClr val="0070C0"/>
              </a:solidFill>
            </a:endParaRPr>
          </a:p>
          <a:p>
            <a:pPr algn="ctr">
              <a:buNone/>
            </a:pPr>
            <a:r>
              <a:rPr lang="ru-RU" sz="3800" b="1" i="1" dirty="0" smtClean="0">
                <a:solidFill>
                  <a:srgbClr val="0070C0"/>
                </a:solidFill>
              </a:rPr>
              <a:t>среди обучающихся образовательных организаций</a:t>
            </a:r>
            <a:endParaRPr lang="ru-RU" sz="3800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ru-RU" sz="3800" i="1" dirty="0" smtClean="0"/>
              <a:t> </a:t>
            </a:r>
            <a:endParaRPr lang="ru-RU" sz="3800" dirty="0" smtClean="0"/>
          </a:p>
          <a:p>
            <a:pPr algn="ctr">
              <a:buNone/>
            </a:pPr>
            <a:r>
              <a:rPr lang="ru-RU" sz="3800" i="1" dirty="0" smtClean="0">
                <a:solidFill>
                  <a:srgbClr val="7030A0"/>
                </a:solidFill>
              </a:rPr>
              <a:t>Номинация </a:t>
            </a:r>
            <a:r>
              <a:rPr lang="ru-RU" sz="3800" dirty="0" smtClean="0">
                <a:solidFill>
                  <a:srgbClr val="7030A0"/>
                </a:solidFill>
              </a:rPr>
              <a:t>«</a:t>
            </a:r>
            <a:r>
              <a:rPr lang="ru-RU" sz="3800" b="1" dirty="0" smtClean="0">
                <a:solidFill>
                  <a:srgbClr val="7030A0"/>
                </a:solidFill>
              </a:rPr>
              <a:t>Литературное творчество (очерк)</a:t>
            </a:r>
            <a:r>
              <a:rPr lang="ru-RU" sz="3800" dirty="0" smtClean="0">
                <a:solidFill>
                  <a:srgbClr val="7030A0"/>
                </a:solidFill>
              </a:rPr>
              <a:t>»</a:t>
            </a:r>
          </a:p>
          <a:p>
            <a:pPr algn="ctr">
              <a:buNone/>
            </a:pPr>
            <a:r>
              <a:rPr lang="ru-RU" sz="3800" b="1" dirty="0" smtClean="0">
                <a:solidFill>
                  <a:srgbClr val="7030A0"/>
                </a:solidFill>
              </a:rPr>
              <a:t> </a:t>
            </a:r>
            <a:endParaRPr lang="ru-RU" sz="3800" dirty="0" smtClean="0">
              <a:solidFill>
                <a:srgbClr val="7030A0"/>
              </a:solidFill>
            </a:endParaRPr>
          </a:p>
          <a:p>
            <a:pPr algn="ctr">
              <a:buNone/>
            </a:pPr>
            <a:r>
              <a:rPr lang="ru-RU" sz="3800" b="1" dirty="0" smtClean="0">
                <a:solidFill>
                  <a:srgbClr val="C00000"/>
                </a:solidFill>
              </a:rPr>
              <a:t>Тема работы:  </a:t>
            </a:r>
            <a:r>
              <a:rPr lang="ru-RU" sz="3800" b="1" i="1" dirty="0" smtClean="0">
                <a:solidFill>
                  <a:srgbClr val="C00000"/>
                </a:solidFill>
              </a:rPr>
              <a:t>«Душа Кургана в символах его»</a:t>
            </a:r>
            <a:endParaRPr lang="ru-RU" sz="3800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ru-RU" b="1" dirty="0" smtClean="0">
                <a:solidFill>
                  <a:srgbClr val="C00000"/>
                </a:solidFill>
              </a:rPr>
              <a:t> </a:t>
            </a:r>
            <a:endParaRPr lang="ru-RU" dirty="0" smtClean="0">
              <a:solidFill>
                <a:srgbClr val="C00000"/>
              </a:solidFill>
            </a:endParaRPr>
          </a:p>
          <a:p>
            <a:pPr algn="r">
              <a:buNone/>
            </a:pPr>
            <a:r>
              <a:rPr lang="ru-RU" b="1" dirty="0" smtClean="0"/>
              <a:t>Подготовил:</a:t>
            </a:r>
            <a:endParaRPr lang="ru-RU" dirty="0" smtClean="0"/>
          </a:p>
          <a:p>
            <a:pPr algn="r">
              <a:buNone/>
            </a:pPr>
            <a:r>
              <a:rPr lang="ru-RU" i="1" dirty="0" err="1" smtClean="0"/>
              <a:t>Прохожев</a:t>
            </a:r>
            <a:r>
              <a:rPr lang="ru-RU" i="1" dirty="0" smtClean="0"/>
              <a:t>  Данил Сергеевич</a:t>
            </a:r>
            <a:endParaRPr lang="ru-RU" dirty="0" smtClean="0"/>
          </a:p>
          <a:p>
            <a:pPr algn="r">
              <a:buNone/>
            </a:pPr>
            <a:r>
              <a:rPr lang="ru-RU" i="1" dirty="0" smtClean="0"/>
              <a:t>обучающийся гр.202</a:t>
            </a:r>
            <a:endParaRPr lang="ru-RU" dirty="0" smtClean="0"/>
          </a:p>
          <a:p>
            <a:pPr algn="r">
              <a:buNone/>
            </a:pPr>
            <a:r>
              <a:rPr lang="ru-RU" i="1" dirty="0" smtClean="0"/>
              <a:t>ГБПОУ  «Курганский техникум строительных технологий </a:t>
            </a:r>
            <a:endParaRPr lang="ru-RU" dirty="0" smtClean="0"/>
          </a:p>
          <a:p>
            <a:pPr algn="r">
              <a:buNone/>
            </a:pPr>
            <a:r>
              <a:rPr lang="ru-RU" i="1" dirty="0" smtClean="0"/>
              <a:t>и городского хозяйства» 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00034" y="1857364"/>
            <a:ext cx="8229600" cy="1368412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5400" b="1" dirty="0" smtClean="0">
                <a:solidFill>
                  <a:srgbClr val="C00000"/>
                </a:solidFill>
              </a:rPr>
              <a:t>Спасибо за внимание!</a:t>
            </a:r>
            <a:endParaRPr lang="ru-RU" sz="54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одержимое 6"/>
          <p:cNvSpPr>
            <a:spLocks noGrp="1"/>
          </p:cNvSpPr>
          <p:nvPr>
            <p:ph sz="half" idx="2"/>
          </p:nvPr>
        </p:nvSpPr>
        <p:spPr>
          <a:xfrm>
            <a:off x="4143372" y="357166"/>
            <a:ext cx="4714908" cy="6143668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Современный герб Кургана в качестве официального геральдического символа  закреплен  Решением  Курганской городской думы от 04 июля 2001 года «О гербе муниципального образования города Курган»:</a:t>
            </a:r>
          </a:p>
          <a:p>
            <a:r>
              <a:rPr lang="ru-RU" dirty="0" smtClean="0"/>
              <a:t>«Признать в качестве основного официального символа муниципального образования города Курган исторический герб города Кургана, утвержденный в 1785 году, измененный с учетом геральдических узаконений 1857 года и современного административно-территориального статуса города».</a:t>
            </a:r>
          </a:p>
          <a:p>
            <a:endParaRPr lang="ru-RU" dirty="0"/>
          </a:p>
        </p:txBody>
      </p:sp>
      <p:pic>
        <p:nvPicPr>
          <p:cNvPr id="20" name="Picture 10" descr="https://images.vector-images.com/45/45_kur_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4414" y="3500438"/>
            <a:ext cx="2071702" cy="2589629"/>
          </a:xfrm>
          <a:prstGeom prst="rect">
            <a:avLst/>
          </a:prstGeom>
          <a:noFill/>
        </p:spPr>
      </p:pic>
      <p:sp>
        <p:nvSpPr>
          <p:cNvPr id="21" name="TextBox 20"/>
          <p:cNvSpPr txBox="1"/>
          <p:nvPr/>
        </p:nvSpPr>
        <p:spPr>
          <a:xfrm>
            <a:off x="571472" y="6072206"/>
            <a:ext cx="407196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b="1" dirty="0" smtClean="0"/>
              <a:t> малый герб г. Кургана</a:t>
            </a:r>
            <a:endParaRPr lang="ru-RU" dirty="0"/>
          </a:p>
        </p:txBody>
      </p:sp>
      <p:pic>
        <p:nvPicPr>
          <p:cNvPr id="22" name="Picture 2" descr="F:\0005-009-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58" y="214290"/>
            <a:ext cx="3885535" cy="330130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https://upload.wikimedia.org/wikipedia/commons/b/ba/Coat_of_Arms_of_Kurgan_%28Kurgan_oblast%29_%281785%29.pn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285728"/>
            <a:ext cx="3429024" cy="4000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s://upload.wikimedia.org/wikipedia/commons/thumb/9/90/Coat_of_Arms_of_Tobolsk_%28Tyumen_oblast%29_%281785%29.png/150px-Coat_of_Arms_of_Tobolsk_%28Tyumen_oblast%29_%281785%29.pn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57752" y="357166"/>
            <a:ext cx="3714776" cy="392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4929190" y="4357694"/>
            <a:ext cx="36433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Герб города Тобольска  1785 г.</a:t>
            </a:r>
            <a:endParaRPr lang="ru-RU" b="1" dirty="0"/>
          </a:p>
        </p:txBody>
      </p:sp>
      <p:sp>
        <p:nvSpPr>
          <p:cNvPr id="7" name="TextBox 6"/>
          <p:cNvSpPr txBox="1"/>
          <p:nvPr/>
        </p:nvSpPr>
        <p:spPr>
          <a:xfrm>
            <a:off x="428596" y="4334232"/>
            <a:ext cx="8358246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Герб города Кургана  1785 г.</a:t>
            </a:r>
          </a:p>
          <a:p>
            <a:r>
              <a:rPr lang="ru-RU" sz="2000" dirty="0" smtClean="0"/>
              <a:t>Современный вариант герба Кургана является правопреемником утвержденного  Императрицей Екатериной II 17  марта 1785 года. </a:t>
            </a:r>
          </a:p>
          <a:p>
            <a:r>
              <a:rPr lang="ru-RU" sz="2000" dirty="0" smtClean="0"/>
              <a:t>Герб города приведен в соответствие с требованиями Указа 1857 года об упорядочении земельных и городских гербов, в соответствии с которым пересечение гербовых щитов, объединявших региональную эмблему с местной, было отменено.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2" descr="F:\0005-009-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500042"/>
            <a:ext cx="5725813" cy="5214974"/>
          </a:xfrm>
          <a:prstGeom prst="rect">
            <a:avLst/>
          </a:prstGeom>
          <a:noFill/>
        </p:spPr>
      </p:pic>
      <p:sp>
        <p:nvSpPr>
          <p:cNvPr id="19" name="Дуга 18"/>
          <p:cNvSpPr/>
          <p:nvPr/>
        </p:nvSpPr>
        <p:spPr>
          <a:xfrm>
            <a:off x="2285984" y="2500306"/>
            <a:ext cx="71438" cy="1357322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TextBox 30"/>
          <p:cNvSpPr txBox="1"/>
          <p:nvPr/>
        </p:nvSpPr>
        <p:spPr>
          <a:xfrm>
            <a:off x="6143636" y="500042"/>
            <a:ext cx="2714644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1- традиционной формы (французской) щит с символами</a:t>
            </a:r>
          </a:p>
          <a:p>
            <a:pPr lvl="0"/>
            <a:r>
              <a:rPr lang="ru-RU" sz="2400" dirty="0" smtClean="0"/>
              <a:t>2- </a:t>
            </a:r>
            <a:r>
              <a:rPr lang="ru-RU" sz="2400" dirty="0" err="1" smtClean="0"/>
              <a:t>щитодержатели</a:t>
            </a:r>
            <a:endParaRPr lang="ru-RU" sz="2400" dirty="0" smtClean="0"/>
          </a:p>
          <a:p>
            <a:pPr lvl="0"/>
            <a:r>
              <a:rPr lang="ru-RU" sz="2400" dirty="0" smtClean="0"/>
              <a:t>3 - штандарты с изображением более ранних </a:t>
            </a:r>
            <a:r>
              <a:rPr lang="ru-RU" sz="2400" dirty="0" err="1" smtClean="0"/>
              <a:t>гербОв</a:t>
            </a:r>
            <a:r>
              <a:rPr lang="ru-RU" sz="2400" dirty="0" smtClean="0"/>
              <a:t> города</a:t>
            </a:r>
          </a:p>
          <a:p>
            <a:pPr lvl="0"/>
            <a:r>
              <a:rPr lang="ru-RU" sz="2400" dirty="0" smtClean="0"/>
              <a:t>4- башенная корона</a:t>
            </a:r>
          </a:p>
          <a:p>
            <a:pPr lvl="0"/>
            <a:r>
              <a:rPr lang="ru-RU" sz="2400" dirty="0" smtClean="0"/>
              <a:t>5 - зеленое основание и серебряная лента с девизом.</a:t>
            </a:r>
          </a:p>
          <a:p>
            <a:endParaRPr lang="ru-RU" dirty="0"/>
          </a:p>
        </p:txBody>
      </p:sp>
      <p:cxnSp>
        <p:nvCxnSpPr>
          <p:cNvPr id="33" name="Прямая со стрелкой 32"/>
          <p:cNvCxnSpPr/>
          <p:nvPr/>
        </p:nvCxnSpPr>
        <p:spPr>
          <a:xfrm rot="5400000">
            <a:off x="1464447" y="3964785"/>
            <a:ext cx="1857388" cy="1214446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1571604" y="5429264"/>
            <a:ext cx="5000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1</a:t>
            </a:r>
            <a:endParaRPr lang="ru-RU" sz="2000" b="1" dirty="0"/>
          </a:p>
        </p:txBody>
      </p:sp>
      <p:cxnSp>
        <p:nvCxnSpPr>
          <p:cNvPr id="36" name="Прямая со стрелкой 35"/>
          <p:cNvCxnSpPr/>
          <p:nvPr/>
        </p:nvCxnSpPr>
        <p:spPr>
          <a:xfrm rot="10800000">
            <a:off x="5214942" y="4214818"/>
            <a:ext cx="428628" cy="357190"/>
          </a:xfrm>
          <a:prstGeom prst="straightConnector1">
            <a:avLst/>
          </a:prstGeom>
          <a:ln w="28575">
            <a:tailEnd type="arrow"/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9" name="Прямая со стрелкой 38"/>
          <p:cNvCxnSpPr/>
          <p:nvPr/>
        </p:nvCxnSpPr>
        <p:spPr>
          <a:xfrm rot="10800000">
            <a:off x="1214414" y="785794"/>
            <a:ext cx="642942" cy="35719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 стрелкой 40"/>
          <p:cNvCxnSpPr/>
          <p:nvPr/>
        </p:nvCxnSpPr>
        <p:spPr>
          <a:xfrm rot="10800000" flipV="1">
            <a:off x="571472" y="4071942"/>
            <a:ext cx="714380" cy="35719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 стрелкой 42"/>
          <p:cNvCxnSpPr/>
          <p:nvPr/>
        </p:nvCxnSpPr>
        <p:spPr>
          <a:xfrm rot="5400000" flipH="1" flipV="1">
            <a:off x="3214678" y="1000108"/>
            <a:ext cx="571504" cy="1588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 стрелкой 44"/>
          <p:cNvCxnSpPr/>
          <p:nvPr/>
        </p:nvCxnSpPr>
        <p:spPr>
          <a:xfrm rot="10800000">
            <a:off x="4143372" y="4429132"/>
            <a:ext cx="1000132" cy="928694"/>
          </a:xfrm>
          <a:prstGeom prst="straightConnector1">
            <a:avLst/>
          </a:prstGeom>
          <a:ln w="28575">
            <a:tailEnd type="arrow"/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500034" y="4429132"/>
            <a:ext cx="5715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2</a:t>
            </a:r>
            <a:endParaRPr lang="ru-RU" sz="2000" b="1" dirty="0"/>
          </a:p>
        </p:txBody>
      </p:sp>
      <p:cxnSp>
        <p:nvCxnSpPr>
          <p:cNvPr id="58" name="Прямая со стрелкой 57"/>
          <p:cNvCxnSpPr/>
          <p:nvPr/>
        </p:nvCxnSpPr>
        <p:spPr>
          <a:xfrm rot="5400000" flipH="1" flipV="1">
            <a:off x="4393405" y="750075"/>
            <a:ext cx="500066" cy="285752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Box 60"/>
          <p:cNvSpPr txBox="1"/>
          <p:nvPr/>
        </p:nvSpPr>
        <p:spPr>
          <a:xfrm>
            <a:off x="5429256" y="4643446"/>
            <a:ext cx="4286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2</a:t>
            </a:r>
            <a:endParaRPr lang="ru-RU" sz="2000" b="1" dirty="0"/>
          </a:p>
        </p:txBody>
      </p:sp>
      <p:sp>
        <p:nvSpPr>
          <p:cNvPr id="62" name="TextBox 61"/>
          <p:cNvSpPr txBox="1"/>
          <p:nvPr/>
        </p:nvSpPr>
        <p:spPr>
          <a:xfrm>
            <a:off x="4857752" y="285728"/>
            <a:ext cx="4286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3</a:t>
            </a:r>
            <a:endParaRPr lang="ru-RU" sz="2000" b="1" dirty="0"/>
          </a:p>
        </p:txBody>
      </p:sp>
      <p:sp>
        <p:nvSpPr>
          <p:cNvPr id="63" name="TextBox 62"/>
          <p:cNvSpPr txBox="1"/>
          <p:nvPr/>
        </p:nvSpPr>
        <p:spPr>
          <a:xfrm>
            <a:off x="785786" y="500042"/>
            <a:ext cx="3571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3</a:t>
            </a:r>
            <a:endParaRPr lang="ru-RU" sz="2000" b="1" dirty="0"/>
          </a:p>
        </p:txBody>
      </p:sp>
      <p:sp>
        <p:nvSpPr>
          <p:cNvPr id="64" name="TextBox 63"/>
          <p:cNvSpPr txBox="1"/>
          <p:nvPr/>
        </p:nvSpPr>
        <p:spPr>
          <a:xfrm>
            <a:off x="3143240" y="357166"/>
            <a:ext cx="5715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4</a:t>
            </a:r>
            <a:endParaRPr lang="ru-RU" sz="2000" b="1" dirty="0"/>
          </a:p>
        </p:txBody>
      </p:sp>
      <p:sp>
        <p:nvSpPr>
          <p:cNvPr id="65" name="TextBox 64"/>
          <p:cNvSpPr txBox="1"/>
          <p:nvPr/>
        </p:nvSpPr>
        <p:spPr>
          <a:xfrm>
            <a:off x="5072066" y="5429264"/>
            <a:ext cx="3571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5</a:t>
            </a:r>
            <a:endParaRPr lang="ru-RU" sz="2000" b="1" dirty="0"/>
          </a:p>
        </p:txBody>
      </p:sp>
      <p:sp>
        <p:nvSpPr>
          <p:cNvPr id="66" name="TextBox 65"/>
          <p:cNvSpPr txBox="1"/>
          <p:nvPr/>
        </p:nvSpPr>
        <p:spPr>
          <a:xfrm>
            <a:off x="1428728" y="6000768"/>
            <a:ext cx="37862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Комплексы герба</a:t>
            </a:r>
            <a:endParaRPr lang="ru-RU" sz="24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3" name="Picture 5" descr="http://uralfo.gov.ru/media/photo/img_article/gmRpOH8MkdUO1XqyfK1EgLGSPqoiqghH.jpg"/>
          <p:cNvPicPr>
            <a:picLocks noChangeAspect="1" noChangeArrowheads="1"/>
          </p:cNvPicPr>
          <p:nvPr/>
        </p:nvPicPr>
        <p:blipFill>
          <a:blip r:embed="rId2" cstate="print"/>
          <a:srcRect l="27397" t="11416" r="27397" b="13241"/>
          <a:stretch>
            <a:fillRect/>
          </a:stretch>
        </p:blipFill>
        <p:spPr bwMode="auto">
          <a:xfrm>
            <a:off x="5143504" y="0"/>
            <a:ext cx="3143272" cy="3143272"/>
          </a:xfrm>
          <a:prstGeom prst="rect">
            <a:avLst/>
          </a:prstGeom>
          <a:noFill/>
        </p:spPr>
      </p:pic>
      <p:pic>
        <p:nvPicPr>
          <p:cNvPr id="12295" name="Picture 7" descr="https://pbs.twimg.com/profile_images/452066662544449536/LQV0KaL3_400x400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5008" y="3286124"/>
            <a:ext cx="2714644" cy="2928958"/>
          </a:xfrm>
          <a:prstGeom prst="rect">
            <a:avLst/>
          </a:prstGeom>
          <a:noFill/>
        </p:spPr>
      </p:pic>
      <p:pic>
        <p:nvPicPr>
          <p:cNvPr id="9" name="Picture 2" descr="F:\0005-009-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8596" y="357166"/>
            <a:ext cx="4470840" cy="4071966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357158" y="4180344"/>
            <a:ext cx="5357850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1</a:t>
            </a:r>
            <a:r>
              <a:rPr lang="ru-RU" dirty="0" smtClean="0"/>
              <a:t>- </a:t>
            </a:r>
            <a:r>
              <a:rPr lang="ru-RU" sz="2000" dirty="0" smtClean="0"/>
              <a:t>Большой герб Кургана</a:t>
            </a:r>
          </a:p>
          <a:p>
            <a:r>
              <a:rPr lang="ru-RU" sz="2400" dirty="0" smtClean="0"/>
              <a:t>2</a:t>
            </a:r>
            <a:r>
              <a:rPr lang="ru-RU" sz="2000" dirty="0" smtClean="0"/>
              <a:t>- Герб Курганской области</a:t>
            </a:r>
          </a:p>
          <a:p>
            <a:r>
              <a:rPr lang="ru-RU" sz="2400" dirty="0" smtClean="0"/>
              <a:t>3</a:t>
            </a:r>
            <a:r>
              <a:rPr lang="ru-RU" sz="2000" dirty="0" smtClean="0"/>
              <a:t> – Герб Сибирской губернии. Была образована в 1708 г. Петром I и просуществовала до административной реформы 1782 года. Губернский город - Тобольск. В состав губернии входили территории Сибири и </a:t>
            </a:r>
            <a:r>
              <a:rPr lang="ru-RU" sz="2000" dirty="0" err="1" smtClean="0"/>
              <a:t>Приуралья</a:t>
            </a:r>
            <a:r>
              <a:rPr lang="ru-RU" sz="2000" dirty="0" smtClean="0"/>
              <a:t>.</a:t>
            </a:r>
            <a:endParaRPr lang="ru-RU" sz="2000" dirty="0"/>
          </a:p>
        </p:txBody>
      </p:sp>
      <p:sp>
        <p:nvSpPr>
          <p:cNvPr id="11" name="TextBox 10"/>
          <p:cNvSpPr txBox="1"/>
          <p:nvPr/>
        </p:nvSpPr>
        <p:spPr>
          <a:xfrm>
            <a:off x="571472" y="571480"/>
            <a:ext cx="4286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1</a:t>
            </a:r>
            <a:endParaRPr lang="ru-RU" sz="24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4786314" y="285728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2</a:t>
            </a:r>
            <a:endParaRPr lang="ru-RU" sz="24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5072066" y="3143248"/>
            <a:ext cx="3571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3</a:t>
            </a:r>
            <a:endParaRPr lang="ru-RU" sz="24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4857760"/>
            <a:ext cx="8572560" cy="1597005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txBody>
          <a:bodyPr>
            <a:normAutofit fontScale="70000" lnSpcReduction="20000"/>
          </a:bodyPr>
          <a:lstStyle/>
          <a:p>
            <a:pPr indent="17463">
              <a:buNone/>
            </a:pPr>
            <a:r>
              <a:rPr lang="ru-RU" dirty="0" smtClean="0"/>
              <a:t>«Золотая башенная корона о пяти зубцах для гербов губернских городов, имеющих более 50.000 жителей» (</a:t>
            </a:r>
            <a:r>
              <a:rPr lang="ru-RU" i="1" dirty="0" err="1" smtClean="0"/>
              <a:t>Н.А.Типольт</a:t>
            </a:r>
            <a:r>
              <a:rPr lang="ru-RU" i="1" dirty="0" smtClean="0"/>
              <a:t>  «Основы геральдики</a:t>
            </a:r>
            <a:r>
              <a:rPr lang="ru-RU" dirty="0" smtClean="0"/>
              <a:t>»). В  середине 18-го века население Кургана составляло менее трех тысяч человек, поэтому на гербе 1785 года изображение башенной короны отсутствует.</a:t>
            </a:r>
            <a:endParaRPr lang="ru-RU" dirty="0"/>
          </a:p>
        </p:txBody>
      </p:sp>
      <p:pic>
        <p:nvPicPr>
          <p:cNvPr id="4" name="Picture 6" descr="https://images.vector-images.com/45/kurgan_city_midcoa_n2475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1538" y="357166"/>
            <a:ext cx="2714644" cy="3857652"/>
          </a:xfrm>
          <a:prstGeom prst="rect">
            <a:avLst/>
          </a:prstGeom>
          <a:noFill/>
        </p:spPr>
      </p:pic>
      <p:pic>
        <p:nvPicPr>
          <p:cNvPr id="5" name="Содержимое 3" descr="https://upload.wikimedia.org/wikipedia/commons/b/ba/Coat_of_Arms_of_Kurgan_%28Kurgan_oblast%29_%281785%29.png"/>
          <p:cNvPicPr>
            <a:picLocks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72066" y="428604"/>
            <a:ext cx="3000396" cy="3786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571472" y="4286256"/>
            <a:ext cx="36433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Средний герб г. Кургана</a:t>
            </a:r>
            <a:endParaRPr lang="ru-RU" sz="2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5000628" y="4286256"/>
            <a:ext cx="35719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Герб г. Кургана  1785 г.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143372" y="500042"/>
            <a:ext cx="4643438" cy="5500726"/>
          </a:xfrm>
          <a:noFill/>
        </p:spPr>
        <p:txBody>
          <a:bodyPr>
            <a:normAutofit fontScale="40000" lnSpcReduction="20000"/>
          </a:bodyPr>
          <a:lstStyle/>
          <a:p>
            <a:pPr marL="0" indent="449263" algn="just">
              <a:buNone/>
            </a:pPr>
            <a:r>
              <a:rPr lang="ru-RU" sz="5500" dirty="0" smtClean="0"/>
              <a:t>На современном гербе Кургана щит окаймлен лентой ордена Трудового Красного Знамени (</a:t>
            </a:r>
            <a:r>
              <a:rPr lang="ru-RU" sz="5500" b="1" dirty="0" smtClean="0"/>
              <a:t>1</a:t>
            </a:r>
            <a:r>
              <a:rPr lang="ru-RU" sz="5500" dirty="0" smtClean="0"/>
              <a:t>), которым Курган награждён   в 1982 г. в связи с 200-летием получения статуса города и за успехи в народном хозяйстве. </a:t>
            </a:r>
          </a:p>
          <a:p>
            <a:pPr marL="0" indent="449263" algn="just">
              <a:buNone/>
            </a:pPr>
            <a:r>
              <a:rPr lang="ru-RU" sz="5500" dirty="0" smtClean="0"/>
              <a:t>Девиз «В ЖИЗНЬ»  начертан черными литерами на серебряной ленте (</a:t>
            </a:r>
            <a:r>
              <a:rPr lang="ru-RU" sz="6000" b="1" dirty="0" smtClean="0"/>
              <a:t>2</a:t>
            </a:r>
            <a:r>
              <a:rPr lang="ru-RU" sz="5500" dirty="0" smtClean="0"/>
              <a:t>).</a:t>
            </a:r>
          </a:p>
          <a:p>
            <a:pPr>
              <a:buNone/>
            </a:pPr>
            <a:r>
              <a:rPr lang="ru-RU" sz="5500" dirty="0" smtClean="0"/>
              <a:t>Девиз взят из текста Нового Завета   – это сокращенная  фраза из Послания апостола Иоанна "Мы перешли из смерти в жизнь ...", то есть данные слова в гербе обыгрывают имя города, возникшего на древних могильных холмах - курганах. </a:t>
            </a:r>
          </a:p>
          <a:p>
            <a:endParaRPr lang="ru-RU" dirty="0"/>
          </a:p>
        </p:txBody>
      </p:sp>
      <p:pic>
        <p:nvPicPr>
          <p:cNvPr id="6" name="Picture 2" descr="F:\0005-009-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851" y="3071810"/>
            <a:ext cx="3950051" cy="3597640"/>
          </a:xfrm>
          <a:prstGeom prst="rect">
            <a:avLst/>
          </a:prstGeom>
          <a:noFill/>
        </p:spPr>
      </p:pic>
      <p:pic>
        <p:nvPicPr>
          <p:cNvPr id="33795" name="Picture 3" descr="Order of the Red Banner of Labour OBVERSE.jpg"/>
          <p:cNvPicPr>
            <a:picLocks noChangeAspect="1" noChangeArrowheads="1"/>
          </p:cNvPicPr>
          <p:nvPr/>
        </p:nvPicPr>
        <p:blipFill>
          <a:blip r:embed="rId3" cstate="print"/>
          <a:srcRect t="17215"/>
          <a:stretch>
            <a:fillRect/>
          </a:stretch>
        </p:blipFill>
        <p:spPr bwMode="auto">
          <a:xfrm>
            <a:off x="571472" y="642918"/>
            <a:ext cx="1714512" cy="2584780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2428860" y="785794"/>
            <a:ext cx="4286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1</a:t>
            </a:r>
            <a:endParaRPr lang="ru-RU" sz="2400" b="1" dirty="0"/>
          </a:p>
        </p:txBody>
      </p:sp>
      <p:cxnSp>
        <p:nvCxnSpPr>
          <p:cNvPr id="10" name="Прямая со стрелкой 9"/>
          <p:cNvCxnSpPr/>
          <p:nvPr/>
        </p:nvCxnSpPr>
        <p:spPr>
          <a:xfrm rot="10800000">
            <a:off x="2357422" y="6357958"/>
            <a:ext cx="1643074" cy="7143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4143372" y="6072206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2</a:t>
            </a:r>
            <a:endParaRPr lang="ru-RU" sz="2400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571480"/>
            <a:ext cx="8072494" cy="5857916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</p:spPr>
        <p:txBody>
          <a:bodyPr>
            <a:normAutofit fontScale="62500" lnSpcReduction="20000"/>
          </a:bodyPr>
          <a:lstStyle/>
          <a:p>
            <a:pPr algn="ctr">
              <a:buNone/>
            </a:pPr>
            <a:r>
              <a:rPr lang="ru-RU" sz="4800" b="1" u="sng" dirty="0" smtClean="0"/>
              <a:t>Символика цвета</a:t>
            </a:r>
            <a:r>
              <a:rPr lang="ru-RU" sz="4800" dirty="0" smtClean="0"/>
              <a:t>:</a:t>
            </a:r>
          </a:p>
          <a:p>
            <a:r>
              <a:rPr lang="ru-RU" sz="4800" dirty="0" smtClean="0"/>
              <a:t>Золото — символ богатства, стабильности, уважения. </a:t>
            </a:r>
          </a:p>
          <a:p>
            <a:r>
              <a:rPr lang="ru-RU" sz="4800" dirty="0" smtClean="0"/>
              <a:t>Серебро — символ совершенства, чистоты, мира и взаимопонимания.</a:t>
            </a:r>
          </a:p>
          <a:p>
            <a:r>
              <a:rPr lang="ru-RU" sz="4800" dirty="0" smtClean="0"/>
              <a:t>Красный цвет — символ труда, силы, красоты, праздника. </a:t>
            </a:r>
          </a:p>
          <a:p>
            <a:r>
              <a:rPr lang="ru-RU" sz="4800" dirty="0" smtClean="0"/>
              <a:t>Синий, голубой цвет — символ чести, благородства, духовности. </a:t>
            </a:r>
          </a:p>
          <a:p>
            <a:r>
              <a:rPr lang="ru-RU" sz="4800" dirty="0" smtClean="0"/>
              <a:t>Зелёный цвет — символ природы, здоровья, жизненного роста. </a:t>
            </a:r>
          </a:p>
          <a:p>
            <a:r>
              <a:rPr lang="ru-RU" sz="4800" dirty="0" smtClean="0"/>
              <a:t>Пурпурный цвет — символ достоинства, могущества, величия, власти.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329642" cy="6072230"/>
          </a:xfrm>
          <a:solidFill>
            <a:schemeClr val="tx2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txBody>
          <a:bodyPr>
            <a:normAutofit fontScale="70000" lnSpcReduction="20000"/>
          </a:bodyPr>
          <a:lstStyle/>
          <a:p>
            <a:r>
              <a:rPr lang="ru-RU" sz="4600" b="1" dirty="0" smtClean="0"/>
              <a:t>Вывод</a:t>
            </a:r>
          </a:p>
          <a:p>
            <a:r>
              <a:rPr lang="ru-RU" sz="3400" dirty="0" smtClean="0"/>
              <a:t>Герб города Кургана  - </a:t>
            </a:r>
            <a:r>
              <a:rPr lang="ru-RU" sz="3400" dirty="0" err="1" smtClean="0"/>
              <a:t>опознавательно</a:t>
            </a:r>
            <a:r>
              <a:rPr lang="ru-RU" sz="3400" dirty="0" smtClean="0"/>
              <a:t> - правовой знак, составленный и употребляемый в соответствии с геральдическими правилами, служащий официальным</a:t>
            </a:r>
            <a:r>
              <a:rPr lang="ru-RU" sz="3400" u="sng" dirty="0" smtClean="0"/>
              <a:t> </a:t>
            </a:r>
            <a:r>
              <a:rPr lang="ru-RU" sz="3400" dirty="0" smtClean="0"/>
              <a:t>символом города Кургана как муниципального образования, единства его территории, населения, исторической преемственности, достоинства, административного значения муниципального образования города Курган. </a:t>
            </a:r>
          </a:p>
          <a:p>
            <a:r>
              <a:rPr lang="ru-RU" sz="3400" dirty="0" smtClean="0"/>
              <a:t>На гербе Кургана присутствует достаточно много разноплановых элементов и  символов  и  у каждого из них есть свое конкретное место и значение. Каждый символ в изображении герба оттачивался годами и только после этого утверждался. Поэтому культурно-историческую ценность  имеет не только описание  изображения герба, но и история его изменения. </a:t>
            </a:r>
          </a:p>
          <a:p>
            <a:r>
              <a:rPr lang="ru-RU" sz="3400" dirty="0" smtClean="0"/>
              <a:t>Несмотря на общие принципы, принятые в геральдике, одинаковых </a:t>
            </a:r>
            <a:r>
              <a:rPr lang="ru-RU" sz="3400" dirty="0" err="1" smtClean="0"/>
              <a:t>гербОв</a:t>
            </a:r>
            <a:r>
              <a:rPr lang="ru-RU" sz="3400" dirty="0" smtClean="0"/>
              <a:t> нет, потому что каждый город неповторим, а герб как раз и призван это отражать. </a:t>
            </a:r>
            <a:r>
              <a:rPr lang="ru-RU" sz="3400" b="1" dirty="0" smtClean="0"/>
              <a:t> </a:t>
            </a:r>
            <a:endParaRPr lang="ru-RU" sz="3400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650</TotalTime>
  <Words>336</Words>
  <Application>Microsoft Office PowerPoint</Application>
  <PresentationFormat>Экран (4:3)</PresentationFormat>
  <Paragraphs>64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Библиотека</dc:creator>
  <cp:lastModifiedBy>Библиотека</cp:lastModifiedBy>
  <cp:revision>63</cp:revision>
  <dcterms:created xsi:type="dcterms:W3CDTF">2018-12-17T06:06:26Z</dcterms:created>
  <dcterms:modified xsi:type="dcterms:W3CDTF">2020-11-23T05:36:18Z</dcterms:modified>
</cp:coreProperties>
</file>